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6186114475_0_4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6186114475_0_4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6168e5c2a1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6168e5c2a1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6186114475_0_1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g6186114475_0_12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6186114475_0_3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g6186114475_0_36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6168e5c2a1_0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6168e5c2a1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6168e5c2a1_0_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6168e5c2a1_0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6186114475_0_62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6186114475_0_6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976eeb3a04_0_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976eeb3a0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55575" y="341330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ubrik och innehåll" type="obj">
  <p:cSld name="OBJEC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1009442" y="506793"/>
            <a:ext cx="7125000" cy="693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Verdana"/>
              <a:buNone/>
              <a:defRPr b="0" i="0" sz="3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1009443" y="1355521"/>
            <a:ext cx="7125000" cy="303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342900" lvl="0" marL="457200" marR="0" rtl="0" algn="l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○"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330200" lvl="1" marL="914400" marR="0" rtl="0" algn="l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Noto Sans Symbols"/>
              <a:buChar char="○"/>
              <a:defRPr b="0" i="0" sz="16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317500" lvl="2" marL="1371600" marR="0" rtl="0" algn="l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Noto Sans Symbols"/>
              <a:buChar char="○"/>
              <a:defRPr b="0" i="0" sz="1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304800" lvl="3" marL="1828800" marR="0" rtl="0" algn="l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304800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305561" lvl="5" marL="2743200" marR="0" rtl="0" algn="l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12"/>
              <a:buFont typeface="Courier New"/>
              <a:buChar char="o"/>
              <a:defRPr b="0" i="0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304800" lvl="6" marL="3200400" marR="0" rtl="0" algn="l"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ourier New"/>
              <a:buChar char="o"/>
              <a:defRPr b="0" i="0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304800" lvl="7" marL="3657600" marR="0" rtl="0" algn="l"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ourier New"/>
              <a:buChar char="o"/>
              <a:defRPr b="0" i="0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304800" lvl="8" marL="4114800" marR="0" rtl="0" algn="l"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200"/>
              <a:buFont typeface="Courier New"/>
              <a:buChar char="o"/>
              <a:defRPr b="0" i="0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0" type="dt"/>
          </p:nvPr>
        </p:nvSpPr>
        <p:spPr>
          <a:xfrm>
            <a:off x="6437344" y="4463858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54" name="Google Shape;54;p13"/>
          <p:cNvSpPr txBox="1"/>
          <p:nvPr>
            <p:ph idx="11" type="ftr"/>
          </p:nvPr>
        </p:nvSpPr>
        <p:spPr>
          <a:xfrm>
            <a:off x="1180945" y="4463858"/>
            <a:ext cx="52563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55" name="Google Shape;55;p13"/>
          <p:cNvSpPr txBox="1"/>
          <p:nvPr>
            <p:ph idx="12" type="sldNum"/>
          </p:nvPr>
        </p:nvSpPr>
        <p:spPr>
          <a:xfrm>
            <a:off x="572658" y="4463858"/>
            <a:ext cx="608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vå innehållsdelar" type="twoObj">
  <p:cSld name="TWO_OBJECTS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/>
          <p:nvPr>
            <p:ph type="title"/>
          </p:nvPr>
        </p:nvSpPr>
        <p:spPr>
          <a:xfrm>
            <a:off x="1009443" y="506793"/>
            <a:ext cx="7123200" cy="693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Verdana"/>
              <a:buNone/>
              <a:defRPr b="0" i="0" sz="3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58" name="Google Shape;58;p14"/>
          <p:cNvSpPr txBox="1"/>
          <p:nvPr>
            <p:ph idx="1" type="body"/>
          </p:nvPr>
        </p:nvSpPr>
        <p:spPr>
          <a:xfrm>
            <a:off x="1009442" y="1357312"/>
            <a:ext cx="3471300" cy="303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342900" lvl="0" marL="457200" marR="0" rtl="0" algn="l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○"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330200" lvl="1" marL="914400" marR="0" rtl="0" algn="l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Noto Sans Symbols"/>
              <a:buChar char="○"/>
              <a:defRPr b="0" i="0" sz="16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317500" lvl="2" marL="1371600" marR="0" rtl="0" algn="l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Noto Sans Symbols"/>
              <a:buChar char="○"/>
              <a:defRPr b="0" i="0" sz="1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304800" lvl="3" marL="1828800" marR="0" rtl="0" algn="l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304800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305561" lvl="5" marL="2743200" marR="0" rtl="0" algn="l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12"/>
              <a:buFont typeface="Courier New"/>
              <a:buChar char="o"/>
              <a:defRPr b="0" i="0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304800" lvl="6" marL="3200400" marR="0" rtl="0" algn="l"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ourier New"/>
              <a:buChar char="o"/>
              <a:defRPr b="0" i="0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304800" lvl="7" marL="3657600" marR="0" rtl="0" algn="l"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ourier New"/>
              <a:buChar char="o"/>
              <a:defRPr b="0" i="0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304800" lvl="8" marL="4114800" marR="0" rtl="0" algn="l"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200"/>
              <a:buFont typeface="Courier New"/>
              <a:buChar char="o"/>
              <a:defRPr b="0" i="0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59" name="Google Shape;59;p14"/>
          <p:cNvSpPr txBox="1"/>
          <p:nvPr>
            <p:ph idx="2" type="body"/>
          </p:nvPr>
        </p:nvSpPr>
        <p:spPr>
          <a:xfrm>
            <a:off x="4663281" y="1357312"/>
            <a:ext cx="3469200" cy="303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342900" lvl="0" marL="457200" marR="0" rtl="0" algn="l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○"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330200" lvl="1" marL="914400" marR="0" rtl="0" algn="l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Noto Sans Symbols"/>
              <a:buChar char="○"/>
              <a:defRPr b="0" i="0" sz="16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317500" lvl="2" marL="1371600" marR="0" rtl="0" algn="l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Noto Sans Symbols"/>
              <a:buChar char="○"/>
              <a:defRPr b="0" i="0" sz="1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304800" lvl="3" marL="1828800" marR="0" rtl="0" algn="l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304800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305561" lvl="5" marL="2743200" marR="0" rtl="0" algn="l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12"/>
              <a:buFont typeface="Courier New"/>
              <a:buChar char="o"/>
              <a:defRPr b="0" i="0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304800" lvl="6" marL="3200400" marR="0" rtl="0" algn="l"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ourier New"/>
              <a:buChar char="o"/>
              <a:defRPr b="0" i="0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304800" lvl="7" marL="3657600" marR="0" rtl="0" algn="l"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ourier New"/>
              <a:buChar char="o"/>
              <a:defRPr b="0" i="0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304800" lvl="8" marL="4114800" marR="0" rtl="0" algn="l"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200"/>
              <a:buFont typeface="Courier New"/>
              <a:buChar char="o"/>
              <a:defRPr b="0" i="0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60" name="Google Shape;60;p14"/>
          <p:cNvSpPr txBox="1"/>
          <p:nvPr>
            <p:ph idx="10" type="dt"/>
          </p:nvPr>
        </p:nvSpPr>
        <p:spPr>
          <a:xfrm>
            <a:off x="6437344" y="4463858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61" name="Google Shape;61;p14"/>
          <p:cNvSpPr txBox="1"/>
          <p:nvPr>
            <p:ph idx="11" type="ftr"/>
          </p:nvPr>
        </p:nvSpPr>
        <p:spPr>
          <a:xfrm>
            <a:off x="1180945" y="4463858"/>
            <a:ext cx="52563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62" name="Google Shape;62;p14"/>
          <p:cNvSpPr txBox="1"/>
          <p:nvPr>
            <p:ph idx="12" type="sldNum"/>
          </p:nvPr>
        </p:nvSpPr>
        <p:spPr>
          <a:xfrm>
            <a:off x="572658" y="4463858"/>
            <a:ext cx="608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7825" y="12611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2056350"/>
            <a:ext cx="8520600" cy="269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7825" y="12611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7825" y="12611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9.xml"/><Relationship Id="rId10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0.xml"/><Relationship Id="rId1" Type="http://schemas.openxmlformats.org/officeDocument/2006/relationships/image" Target="../media/image3.jp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9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2.xml"/><Relationship Id="rId16" Type="http://schemas.openxmlformats.org/officeDocument/2006/relationships/theme" Target="../theme/theme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7825" y="126115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2056350"/>
            <a:ext cx="8520600" cy="269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pic>
        <p:nvPicPr>
          <p:cNvPr id="8" name="Google Shape;8;p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072750" y="189443"/>
            <a:ext cx="830300" cy="92580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3"/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www.hagfors.se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hyperlink" Target="mailto:carina.ek-stenmark@edu.hagfors.se" TargetMode="External"/><Relationship Id="rId4" Type="http://schemas.openxmlformats.org/officeDocument/2006/relationships/hyperlink" Target="mailto:kristina.axelsson@edu.hagfors.se" TargetMode="External"/><Relationship Id="rId5" Type="http://schemas.openxmlformats.org/officeDocument/2006/relationships/hyperlink" Target="mailto:fornamn.efternamn@edu.hagfors.se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D4E5F5"/>
            </a:gs>
            <a:gs pos="100000">
              <a:srgbClr val="70A4D5"/>
            </a:gs>
          </a:gsLst>
          <a:lin ang="5400012" scaled="0"/>
        </a:grad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idx="1" type="subTitle"/>
          </p:nvPr>
        </p:nvSpPr>
        <p:spPr>
          <a:xfrm>
            <a:off x="355575" y="4291925"/>
            <a:ext cx="8520600" cy="756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sv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Skolmöte på Älvstrandsgymnasiet 220912</a:t>
            </a:r>
            <a:endParaRPr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68" name="Google Shape;68;p15"/>
          <p:cNvPicPr preferRelativeResize="0"/>
          <p:nvPr/>
        </p:nvPicPr>
        <p:blipFill rotWithShape="1">
          <a:blip r:embed="rId3">
            <a:alphaModFix/>
          </a:blip>
          <a:srcRect b="0" l="209" r="199" t="0"/>
          <a:stretch/>
        </p:blipFill>
        <p:spPr>
          <a:xfrm>
            <a:off x="1175650" y="230925"/>
            <a:ext cx="6801900" cy="3841800"/>
          </a:xfrm>
          <a:prstGeom prst="rect">
            <a:avLst/>
          </a:prstGeom>
          <a:noFill/>
          <a:ln cap="flat" cmpd="dbl" w="38100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D4E5F5"/>
            </a:gs>
            <a:gs pos="100000">
              <a:srgbClr val="70A4D5"/>
            </a:gs>
          </a:gsLst>
          <a:lin ang="5400012" scaled="0"/>
        </a:gradFill>
      </p:bgPr>
    </p:bg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267825" y="12611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>
                <a:latin typeface="Times New Roman"/>
                <a:ea typeface="Times New Roman"/>
                <a:cs typeface="Times New Roman"/>
                <a:sym typeface="Times New Roman"/>
              </a:rPr>
              <a:t>Syfte och innehåll: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311700" y="2056350"/>
            <a:ext cx="8520600" cy="269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➢"/>
            </a:pPr>
            <a:r>
              <a:rPr lang="sv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Vi har höga förväntningar och vill att alla elever ska lyckas och trivas i skolan!</a:t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➢"/>
            </a:pPr>
            <a:r>
              <a:rPr lang="sv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Viktigt med ett nära samarbete med elever och deras vårdnadshavare.</a:t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➢"/>
            </a:pPr>
            <a:r>
              <a:rPr lang="sv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Tidigt möte för att presentera skolan, personal, rutiner och för att få träffa vårdnadshavare.</a:t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➢"/>
            </a:pPr>
            <a:r>
              <a:rPr lang="sv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Digital information om skolan av rektorerna.</a:t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➢"/>
            </a:pPr>
            <a:r>
              <a:rPr lang="sv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Digitalt möte eller möte på skolan klassvis: presentation av mentorer, programmet, genomgång google, närvaro och kontaktuppgifter.</a:t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D4E5F5"/>
            </a:gs>
            <a:gs pos="100000">
              <a:srgbClr val="70A4D5"/>
            </a:gs>
          </a:gsLst>
          <a:lin ang="5400012" scaled="0"/>
        </a:gra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type="title"/>
          </p:nvPr>
        </p:nvSpPr>
        <p:spPr>
          <a:xfrm>
            <a:off x="267825" y="675350"/>
            <a:ext cx="8520600" cy="61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>
                <a:latin typeface="Times New Roman"/>
                <a:ea typeface="Times New Roman"/>
                <a:cs typeface="Times New Roman"/>
                <a:sym typeface="Times New Roman"/>
              </a:rPr>
              <a:t>Grundfakta organisation</a:t>
            </a:r>
            <a:r>
              <a:rPr lang="sv"/>
              <a:t>:</a:t>
            </a:r>
            <a:endParaRPr/>
          </a:p>
        </p:txBody>
      </p:sp>
      <p:sp>
        <p:nvSpPr>
          <p:cNvPr id="80" name="Google Shape;80;p17"/>
          <p:cNvSpPr txBox="1"/>
          <p:nvPr>
            <p:ph idx="1" type="body"/>
          </p:nvPr>
        </p:nvSpPr>
        <p:spPr>
          <a:xfrm>
            <a:off x="311700" y="1434225"/>
            <a:ext cx="8520600" cy="331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lang="sv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365 elever varav 137 i åk 1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lang="sv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54 lärare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lang="sv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 instruktörer 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lang="sv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administratörer: Anneli Åhslund och Mikael Aldrin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lang="sv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rektorer: Carina Ek-Stenmark och Kristina Axelsson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lang="sv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flera elevresurser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lang="sv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elevcoach: Thomas Totte Gadevall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lang="sv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skolvärd: Bo Asplund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lang="sv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elevhälsoteam: Magdalena Ejnermark, Johanna Bergsman, Jeanette Danielsson, Hille Gadevall och Karin Pihlström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D4E5F5"/>
            </a:gs>
            <a:gs pos="100000">
              <a:srgbClr val="70A4D5"/>
            </a:gs>
          </a:gsLst>
          <a:lin ang="5400012" scaled="0"/>
        </a:gradFill>
      </p:bgPr>
    </p:bg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/>
          <p:nvPr>
            <p:ph type="title"/>
          </p:nvPr>
        </p:nvSpPr>
        <p:spPr>
          <a:xfrm>
            <a:off x="1009442" y="506793"/>
            <a:ext cx="7125000" cy="693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Verdana"/>
              <a:buNone/>
            </a:pPr>
            <a:r>
              <a:rPr i="0" lang="sv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Älvstranden bildningscentrum</a:t>
            </a:r>
            <a:endParaRPr i="0" sz="3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6" name="Google Shape;86;p18"/>
          <p:cNvSpPr txBox="1"/>
          <p:nvPr>
            <p:ph idx="1" type="body"/>
          </p:nvPr>
        </p:nvSpPr>
        <p:spPr>
          <a:xfrm>
            <a:off x="1009443" y="1355521"/>
            <a:ext cx="7125000" cy="303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26072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○"/>
            </a:pPr>
            <a:r>
              <a:rPr lang="sv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Från förskoleklass till och med v</a:t>
            </a:r>
            <a:r>
              <a:rPr i="0" lang="sv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uxenutbildning</a:t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26072" lvl="0" marL="342900" marR="0" rtl="0" algn="l">
              <a:lnSpc>
                <a:spcPct val="90000"/>
              </a:lnSpc>
              <a:spcBef>
                <a:spcPts val="9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○"/>
            </a:pPr>
            <a:r>
              <a:rPr i="0" lang="sv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Folkbibliotek=skolbibliotek</a:t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26072" lvl="0" marL="342900" marR="0" rtl="0" algn="l">
              <a:lnSpc>
                <a:spcPct val="90000"/>
              </a:lnSpc>
              <a:spcBef>
                <a:spcPts val="9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○"/>
            </a:pPr>
            <a:r>
              <a:rPr i="0" lang="sv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Kulturskolan</a:t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26072" lvl="0" marL="342900" marR="0" rtl="0" algn="l">
              <a:lnSpc>
                <a:spcPct val="90000"/>
              </a:lnSpc>
              <a:spcBef>
                <a:spcPts val="9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○"/>
            </a:pPr>
            <a:r>
              <a:rPr i="0" lang="sv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Idrottshallar</a:t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26072" lvl="0" marL="342900" marR="0" rtl="0" algn="l">
              <a:lnSpc>
                <a:spcPct val="90000"/>
              </a:lnSpc>
              <a:spcBef>
                <a:spcPts val="9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○"/>
            </a:pPr>
            <a:r>
              <a:rPr i="0" lang="sv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Bowlinghall</a:t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26072" lvl="0" marL="342900" marR="0" rtl="0" algn="l">
              <a:lnSpc>
                <a:spcPct val="90000"/>
              </a:lnSpc>
              <a:spcBef>
                <a:spcPts val="9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○"/>
            </a:pPr>
            <a:r>
              <a:rPr i="0" lang="sv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Badhus</a:t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26072" lvl="0" marL="342900" marR="0" rtl="0" algn="l">
              <a:lnSpc>
                <a:spcPct val="90000"/>
              </a:lnSpc>
              <a:spcBef>
                <a:spcPts val="9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○"/>
            </a:pPr>
            <a:r>
              <a:rPr i="0" lang="sv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Gemensamma ytor är Gula gången, matsalen och foajén</a:t>
            </a:r>
            <a:endParaRPr i="0" sz="1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D4E5F5"/>
            </a:gs>
            <a:gs pos="100000">
              <a:srgbClr val="70A4D5"/>
            </a:gs>
          </a:gsLst>
          <a:lin ang="5400012" scaled="0"/>
        </a:gradFill>
      </p:bgPr>
    </p:bg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/>
          <p:nvPr>
            <p:ph type="title"/>
          </p:nvPr>
        </p:nvSpPr>
        <p:spPr>
          <a:xfrm>
            <a:off x="1009443" y="506793"/>
            <a:ext cx="7123200" cy="693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Verdana"/>
              <a:buNone/>
            </a:pPr>
            <a:r>
              <a:rPr i="0" lang="sv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Älvstrandsgymnasiet:</a:t>
            </a:r>
            <a:endParaRPr i="0" sz="3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2" name="Google Shape;92;p19"/>
          <p:cNvSpPr txBox="1"/>
          <p:nvPr>
            <p:ph idx="1" type="body"/>
          </p:nvPr>
        </p:nvSpPr>
        <p:spPr>
          <a:xfrm>
            <a:off x="1009442" y="1357312"/>
            <a:ext cx="3471300" cy="348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30"/>
              <a:buFont typeface="Noto Sans Symbols"/>
              <a:buChar char="○"/>
            </a:pPr>
            <a:r>
              <a:rPr i="0" lang="sv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Bygg- och anläggningsprogrammet</a:t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4645" lvl="0" marL="342900" marR="0" rtl="0" algn="l">
              <a:lnSpc>
                <a:spcPct val="90000"/>
              </a:lnSpc>
              <a:spcBef>
                <a:spcPts val="906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○"/>
            </a:pPr>
            <a:r>
              <a:rPr i="0" lang="sv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Barn- och fritidsprogrammet</a:t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4645" lvl="0" marL="342900" marR="0" rtl="0" algn="l">
              <a:lnSpc>
                <a:spcPct val="90000"/>
              </a:lnSpc>
              <a:spcBef>
                <a:spcPts val="906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○"/>
            </a:pPr>
            <a:r>
              <a:rPr i="0" lang="sv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El- och energiprogrammet</a:t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4645" lvl="0" marL="342900" marR="0" rtl="0" algn="l">
              <a:lnSpc>
                <a:spcPct val="90000"/>
              </a:lnSpc>
              <a:spcBef>
                <a:spcPts val="906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○"/>
            </a:pPr>
            <a:r>
              <a:rPr i="0" lang="sv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Ekonomiprogrammet</a:t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4645" lvl="0" marL="342900" marR="0" rtl="0" algn="l">
              <a:lnSpc>
                <a:spcPct val="90000"/>
              </a:lnSpc>
              <a:spcBef>
                <a:spcPts val="906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○"/>
            </a:pPr>
            <a:r>
              <a:rPr i="0" lang="sv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Fordons- och transportprogrammet</a:t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4645" lvl="0" marL="342900" marR="0" rtl="0" algn="l">
              <a:lnSpc>
                <a:spcPct val="90000"/>
              </a:lnSpc>
              <a:spcBef>
                <a:spcPts val="906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○"/>
            </a:pPr>
            <a:r>
              <a:rPr i="0" lang="sv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Industritekniska programmet</a:t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4645" lvl="0" marL="342900" marR="0" rtl="0" algn="l">
              <a:lnSpc>
                <a:spcPct val="90000"/>
              </a:lnSpc>
              <a:spcBef>
                <a:spcPts val="906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○"/>
            </a:pPr>
            <a:r>
              <a:rPr i="0" lang="sv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Naturvetenskapsprogrammet</a:t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4645" lvl="0" marL="342900" marR="0" rtl="0" algn="l">
              <a:lnSpc>
                <a:spcPct val="90000"/>
              </a:lnSpc>
              <a:spcBef>
                <a:spcPts val="906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○"/>
            </a:pPr>
            <a:r>
              <a:rPr i="0" lang="sv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Samhällsvetenskaps-</a:t>
            </a:r>
            <a:br>
              <a:rPr i="0" lang="sv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i="0" lang="sv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programmet</a:t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4645" lvl="0" marL="342900" marR="0" rtl="0" algn="l">
              <a:lnSpc>
                <a:spcPct val="90000"/>
              </a:lnSpc>
              <a:spcBef>
                <a:spcPts val="906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○"/>
            </a:pPr>
            <a:r>
              <a:rPr i="0" lang="sv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Teknikprogrammet</a:t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4645" lvl="0" marL="342900" marR="0" rtl="0" algn="l">
              <a:lnSpc>
                <a:spcPct val="90000"/>
              </a:lnSpc>
              <a:spcBef>
                <a:spcPts val="906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○"/>
            </a:pPr>
            <a:r>
              <a:rPr i="0" lang="sv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Vård- och omsorgsprogrammet</a:t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4645" lvl="0" marL="342900" marR="0" rtl="0" algn="l">
              <a:lnSpc>
                <a:spcPct val="90000"/>
              </a:lnSpc>
              <a:spcBef>
                <a:spcPts val="906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○"/>
            </a:pPr>
            <a:r>
              <a:rPr i="0" lang="sv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Introduktionsprogram</a:t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45745" lvl="0" marL="342900" marR="0" rtl="0" algn="l">
              <a:lnSpc>
                <a:spcPct val="90000"/>
              </a:lnSpc>
              <a:spcBef>
                <a:spcPts val="906"/>
              </a:spcBef>
              <a:spcAft>
                <a:spcPts val="0"/>
              </a:spcAft>
              <a:buClr>
                <a:schemeClr val="lt2"/>
              </a:buClr>
              <a:buSzPts val="1530"/>
              <a:buFont typeface="Noto Sans Symbols"/>
              <a:buNone/>
            </a:pPr>
            <a:r>
              <a:t/>
            </a:r>
            <a:endParaRPr i="0" sz="14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3" name="Google Shape;93;p19"/>
          <p:cNvSpPr txBox="1"/>
          <p:nvPr>
            <p:ph idx="2" type="body"/>
          </p:nvPr>
        </p:nvSpPr>
        <p:spPr>
          <a:xfrm>
            <a:off x="4663281" y="1357312"/>
            <a:ext cx="3469200" cy="303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34645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○"/>
            </a:pPr>
            <a:r>
              <a:rPr i="0" lang="sv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Teknikcollege</a:t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4645" lvl="0" marL="342900" marR="0" rtl="0" algn="l">
              <a:lnSpc>
                <a:spcPct val="90000"/>
              </a:lnSpc>
              <a:spcBef>
                <a:spcPts val="906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○"/>
            </a:pPr>
            <a:r>
              <a:rPr i="0" lang="sv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Vård- och omsorgscollege</a:t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4645" lvl="0" marL="342900" marR="0" rtl="0" algn="l">
              <a:lnSpc>
                <a:spcPct val="90000"/>
              </a:lnSpc>
              <a:spcBef>
                <a:spcPts val="906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○"/>
            </a:pPr>
            <a:r>
              <a:rPr i="0" lang="sv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Många inriktningar inom idrott och kultur</a:t>
            </a:r>
            <a:endParaRPr i="0" sz="1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D4E5F5"/>
            </a:gs>
            <a:gs pos="100000">
              <a:srgbClr val="70A4D5"/>
            </a:gs>
          </a:gsLst>
          <a:lin ang="5400012" scaled="0"/>
        </a:gradFill>
      </p:bgPr>
    </p:bg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0"/>
          <p:cNvSpPr txBox="1"/>
          <p:nvPr>
            <p:ph type="title"/>
          </p:nvPr>
        </p:nvSpPr>
        <p:spPr>
          <a:xfrm>
            <a:off x="267825" y="664200"/>
            <a:ext cx="8520600" cy="71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>
                <a:latin typeface="Times New Roman"/>
                <a:ea typeface="Times New Roman"/>
                <a:cs typeface="Times New Roman"/>
                <a:sym typeface="Times New Roman"/>
              </a:rPr>
              <a:t>Gymnasiestudier: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9" name="Google Shape;99;p20"/>
          <p:cNvSpPr txBox="1"/>
          <p:nvPr>
            <p:ph idx="1" type="body"/>
          </p:nvPr>
        </p:nvSpPr>
        <p:spPr>
          <a:xfrm>
            <a:off x="311700" y="1377900"/>
            <a:ext cx="8520600" cy="367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○"/>
            </a:pPr>
            <a:r>
              <a:rPr lang="sv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Frivilligt att söka till gymnasiet.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○"/>
            </a:pPr>
            <a:r>
              <a:rPr lang="sv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Obligatorisk närvaro.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○"/>
            </a:pPr>
            <a:r>
              <a:rPr lang="sv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Valt den inriktning man är intresserad av.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○"/>
            </a:pPr>
            <a:r>
              <a:rPr lang="sv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Ökat eget ansvar.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○"/>
            </a:pPr>
            <a:r>
              <a:rPr lang="sv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Håltimmar.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○"/>
            </a:pPr>
            <a:r>
              <a:rPr lang="sv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Olika start-, rast-, lunch- och sluttider.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○"/>
            </a:pPr>
            <a:r>
              <a:rPr lang="sv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Kurser som är olika långa.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○"/>
            </a:pPr>
            <a:r>
              <a:rPr lang="sv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Betyg efter avslutad kurs.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○"/>
            </a:pPr>
            <a:r>
              <a:rPr lang="sv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Många val...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D4E5F5"/>
            </a:gs>
            <a:gs pos="100000">
              <a:srgbClr val="70A4D5"/>
            </a:gs>
          </a:gsLst>
          <a:lin ang="5400012" scaled="0"/>
        </a:gra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1"/>
          <p:cNvSpPr txBox="1"/>
          <p:nvPr>
            <p:ph type="title"/>
          </p:nvPr>
        </p:nvSpPr>
        <p:spPr>
          <a:xfrm>
            <a:off x="267825" y="664200"/>
            <a:ext cx="8520600" cy="71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>
                <a:latin typeface="Times New Roman"/>
                <a:ea typeface="Times New Roman"/>
                <a:cs typeface="Times New Roman"/>
                <a:sym typeface="Times New Roman"/>
              </a:rPr>
              <a:t>Gymnasiestudier: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5" name="Google Shape;105;p21"/>
          <p:cNvSpPr txBox="1"/>
          <p:nvPr>
            <p:ph idx="1" type="body"/>
          </p:nvPr>
        </p:nvSpPr>
        <p:spPr>
          <a:xfrm>
            <a:off x="311700" y="1289800"/>
            <a:ext cx="8520600" cy="376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○"/>
            </a:pPr>
            <a:r>
              <a:rPr lang="sv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Många val…</a:t>
            </a:r>
            <a:br>
              <a:rPr lang="sv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lang="sv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sv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 Gymnasiegemensamma kurser</a:t>
            </a:r>
            <a:br>
              <a:rPr lang="sv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sv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 Programgemensamma kurser, inriktning</a:t>
            </a:r>
            <a:br>
              <a:rPr lang="sv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sv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 Programfördjupning/individuellt val</a:t>
            </a:r>
            <a:br>
              <a:rPr lang="sv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sv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 Gymnasiearbete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○"/>
            </a:pPr>
            <a:r>
              <a:rPr lang="sv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Samläsningsgrupper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○"/>
            </a:pPr>
            <a:r>
              <a:rPr lang="sv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Grundläggande behörighet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○"/>
            </a:pPr>
            <a:r>
              <a:rPr lang="sv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Uf, tc, voc och idrottsinriktningar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D4E5F5"/>
            </a:gs>
            <a:gs pos="100000">
              <a:srgbClr val="70A4D5"/>
            </a:gs>
          </a:gsLst>
          <a:lin ang="5400012" scaled="0"/>
        </a:gra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2"/>
          <p:cNvSpPr txBox="1"/>
          <p:nvPr>
            <p:ph type="ctrTitle"/>
          </p:nvPr>
        </p:nvSpPr>
        <p:spPr>
          <a:xfrm>
            <a:off x="771350" y="731981"/>
            <a:ext cx="7576500" cy="123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v" sz="4800">
                <a:latin typeface="Times New Roman"/>
                <a:ea typeface="Times New Roman"/>
                <a:cs typeface="Times New Roman"/>
                <a:sym typeface="Times New Roman"/>
              </a:rPr>
              <a:t>Studiero, trygghet &amp; trivsel</a:t>
            </a:r>
            <a:endParaRPr sz="4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1" name="Google Shape;111;p22"/>
          <p:cNvSpPr txBox="1"/>
          <p:nvPr>
            <p:ph idx="1" type="subTitle"/>
          </p:nvPr>
        </p:nvSpPr>
        <p:spPr>
          <a:xfrm>
            <a:off x="1009450" y="2424676"/>
            <a:ext cx="7117200" cy="220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 </a:t>
            </a:r>
            <a:r>
              <a:rPr lang="sv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Likabehandlingsplan: trygghetsteam, ordningsregler: </a:t>
            </a:r>
            <a:r>
              <a:rPr lang="sv" sz="18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www.hagfors.se</a:t>
            </a:r>
            <a:br>
              <a:rPr lang="sv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sv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 </a:t>
            </a:r>
            <a:r>
              <a:rPr lang="sv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Stödlektioner på schemat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 Ledighet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D4E5F5"/>
            </a:gs>
            <a:gs pos="100000">
              <a:srgbClr val="70A4D5"/>
            </a:gs>
          </a:gsLst>
          <a:lin ang="5400012" scaled="0"/>
        </a:gradFill>
      </p:bgPr>
    </p:bg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3"/>
          <p:cNvSpPr txBox="1"/>
          <p:nvPr>
            <p:ph type="ctrTitle"/>
          </p:nvPr>
        </p:nvSpPr>
        <p:spPr>
          <a:xfrm>
            <a:off x="771350" y="480050"/>
            <a:ext cx="7576500" cy="105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v" sz="4800">
                <a:latin typeface="Times New Roman"/>
                <a:ea typeface="Times New Roman"/>
                <a:cs typeface="Times New Roman"/>
                <a:sym typeface="Times New Roman"/>
              </a:rPr>
              <a:t>Kontaktuppgifter:</a:t>
            </a:r>
            <a:endParaRPr sz="4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7" name="Google Shape;117;p23"/>
          <p:cNvSpPr txBox="1"/>
          <p:nvPr>
            <p:ph idx="1" type="subTitle"/>
          </p:nvPr>
        </p:nvSpPr>
        <p:spPr>
          <a:xfrm>
            <a:off x="1180900" y="1947675"/>
            <a:ext cx="7117200" cy="2683500"/>
          </a:xfrm>
          <a:prstGeom prst="rect">
            <a:avLst/>
          </a:prstGeom>
          <a:solidFill>
            <a:srgbClr val="FCE5CD"/>
          </a:solidFill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Carina Ek-Stenmark, rektor: </a:t>
            </a:r>
            <a:r>
              <a:rPr lang="sv" sz="18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carina.ek-stenmark@edu.hagfors.se</a:t>
            </a:r>
            <a:r>
              <a:rPr lang="sv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070-2561540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Kristina Axelsson, rektor: </a:t>
            </a:r>
            <a:r>
              <a:rPr lang="sv" sz="18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/>
              </a:rPr>
              <a:t>kristina.axelsson@edu.hagfors.se</a:t>
            </a:r>
            <a:r>
              <a:rPr lang="sv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076-1186248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Anneli Åhslund, skolstrateg: 0563-18864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Mikael Aldrin, gymnasiehandläggare: 0563-18860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Bo Asplund, skolvärd och mottagare av sjukfrånvaro: 0563-18862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Om du vill kontakta en lärare så når ni dom via mail: </a:t>
            </a:r>
            <a:r>
              <a:rPr lang="sv" sz="18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5"/>
              </a:rPr>
              <a:t>fornamn.efternamn@edu.hagfors.se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Älvstrandsgymnasie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